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</p:sldIdLst>
  <p:sldSz cy="10058400" cx="77724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2448">
          <p15:clr>
            <a:srgbClr val="A4A3A4"/>
          </p15:clr>
        </p15:guide>
        <p15:guide id="2" pos="288">
          <p15:clr>
            <a:srgbClr val="9AA0A6"/>
          </p15:clr>
        </p15:guide>
        <p15:guide id="3" pos="4608">
          <p15:clr>
            <a:srgbClr val="9AA0A6"/>
          </p15:clr>
        </p15:guide>
        <p15:guide id="4" orient="horz" pos="311">
          <p15:clr>
            <a:srgbClr val="9AA0A6"/>
          </p15:clr>
        </p15:guide>
        <p15:guide id="5" orient="horz" pos="6048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448"/>
        <p:guide pos="288"/>
        <p:guide pos="4608"/>
        <p:guide pos="311" orient="horz"/>
        <p:guide pos="6048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ce78082cd8_0_27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ce78082cd8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16e7418fb72_0_36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16e7418fb72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264952" y="1456058"/>
            <a:ext cx="7242600" cy="4014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264945" y="5542289"/>
            <a:ext cx="7242600" cy="155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264945" y="2163089"/>
            <a:ext cx="7242600" cy="383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264945" y="6164351"/>
            <a:ext cx="7242600" cy="254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264945" y="4206107"/>
            <a:ext cx="7242600" cy="164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264945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107540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264945" y="1086507"/>
            <a:ext cx="2386800" cy="14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264945" y="2717440"/>
            <a:ext cx="2386800" cy="621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16713" y="880293"/>
            <a:ext cx="5412600" cy="799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3886200" y="-244"/>
            <a:ext cx="3886200" cy="1005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25675" y="2411542"/>
            <a:ext cx="3438300" cy="2898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25675" y="5481569"/>
            <a:ext cx="3438300" cy="24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198575" y="1415969"/>
            <a:ext cx="3261300" cy="722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264945" y="8273124"/>
            <a:ext cx="5099100" cy="118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457200" y="325600"/>
            <a:ext cx="68580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457200" lvl="0" marL="36576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Name: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5" name="Google Shape;55;p13"/>
          <p:cNvPicPr preferRelativeResize="0"/>
          <p:nvPr/>
        </p:nvPicPr>
        <p:blipFill rotWithShape="1">
          <a:blip r:embed="rId3">
            <a:alphaModFix/>
          </a:blip>
          <a:srcRect b="34074" l="5558" r="49944" t="38653"/>
          <a:stretch/>
        </p:blipFill>
        <p:spPr>
          <a:xfrm>
            <a:off x="3886200" y="3887825"/>
            <a:ext cx="3428999" cy="2743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 rotWithShape="1">
          <a:blip r:embed="rId3">
            <a:alphaModFix/>
          </a:blip>
          <a:srcRect b="63604" l="49991" r="5509" t="9123"/>
          <a:stretch/>
        </p:blipFill>
        <p:spPr>
          <a:xfrm>
            <a:off x="457200" y="917812"/>
            <a:ext cx="3428999" cy="2743199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457200" y="917793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D9D2E9"/>
                </a:highlight>
                <a:latin typeface="Open Sans"/>
                <a:ea typeface="Open Sans"/>
                <a:cs typeface="Open Sans"/>
                <a:sym typeface="Open Sans"/>
              </a:rPr>
              <a:t>Wet-on-dry</a:t>
            </a:r>
            <a:endParaRPr b="1" sz="1500">
              <a:solidFill>
                <a:schemeClr val="dk1"/>
              </a:solidFill>
              <a:highlight>
                <a:srgbClr val="D9D2E9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highlight>
                  <a:srgbClr val="D9D2E9"/>
                </a:highlight>
                <a:latin typeface="Open Sans"/>
                <a:ea typeface="Open Sans"/>
                <a:cs typeface="Open Sans"/>
                <a:sym typeface="Open Sans"/>
              </a:rPr>
              <a:t>Влажный-по-сухому</a:t>
            </a:r>
            <a:endParaRPr sz="1500">
              <a:solidFill>
                <a:schemeClr val="dk1"/>
              </a:solidFill>
              <a:highlight>
                <a:srgbClr val="D9D2E9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Add paint to your brush, and add it to dry paper, like normal.</a:t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Добавьте краску на кисть и нанесите ее на сухую бумагу, как обычно.</a:t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Mix different colours while you work. </a:t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</a:br>
            <a: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Смешивайте разные цвета во время работы</a:t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3886200" y="3887902"/>
            <a:ext cx="3429000" cy="274306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FFF2CC"/>
                </a:highlight>
                <a:latin typeface="Open Sans"/>
                <a:ea typeface="Open Sans"/>
                <a:cs typeface="Open Sans"/>
                <a:sym typeface="Open Sans"/>
              </a:rPr>
              <a:t>Pointillism (dots and dashes)</a:t>
            </a:r>
            <a:endParaRPr b="1" sz="1500">
              <a:solidFill>
                <a:schemeClr val="dk1"/>
              </a:solidFill>
              <a:highlight>
                <a:srgbClr val="FFF2CC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highlight>
                  <a:srgbClr val="FFF2CC"/>
                </a:highlight>
                <a:latin typeface="Open Sans"/>
                <a:ea typeface="Open Sans"/>
                <a:cs typeface="Open Sans"/>
                <a:sym typeface="Open Sans"/>
              </a:rPr>
              <a:t>Пуантилизм (точки и тире)</a:t>
            </a:r>
            <a:endParaRPr sz="1500">
              <a:solidFill>
                <a:schemeClr val="dk1"/>
              </a:solidFill>
              <a:highlight>
                <a:srgbClr val="FFF2CC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FF2CC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Add paint to dry paper using dabs and short brushstrokes. </a:t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FF2CC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Наносите краску на сухую бумагу мазками и короткими мазками.</a:t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  <a:highlight>
                  <a:srgbClr val="FFF2CC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Mix different colours while you work. </a:t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  <a:highlight>
                  <a:srgbClr val="FFF2CC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Смешивайте разные цвета во время работы</a:t>
            </a:r>
            <a:endParaRPr sz="1100">
              <a:solidFill>
                <a:schemeClr val="dk1"/>
              </a:solidFill>
              <a:highlight>
                <a:srgbClr val="FFF2CC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pic>
        <p:nvPicPr>
          <p:cNvPr id="59" name="Google Shape;59;p13"/>
          <p:cNvPicPr preferRelativeResize="0"/>
          <p:nvPr/>
        </p:nvPicPr>
        <p:blipFill rotWithShape="1">
          <a:blip r:embed="rId3">
            <a:alphaModFix/>
          </a:blip>
          <a:srcRect b="4546" l="49871" r="5629" t="68183"/>
          <a:stretch/>
        </p:blipFill>
        <p:spPr>
          <a:xfrm>
            <a:off x="457200" y="6857850"/>
            <a:ext cx="3428999" cy="2743050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3"/>
          <p:cNvSpPr txBox="1"/>
          <p:nvPr/>
        </p:nvSpPr>
        <p:spPr>
          <a:xfrm>
            <a:off x="457200" y="331784"/>
            <a:ext cx="68580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Watercolour </a:t>
            </a:r>
            <a:r>
              <a:rPr b="1" lang="en" sz="1800">
                <a:latin typeface="Open Sans"/>
                <a:ea typeface="Open Sans"/>
                <a:cs typeface="Open Sans"/>
                <a:sym typeface="Open Sans"/>
              </a:rPr>
              <a:t>technique basics </a:t>
            </a:r>
            <a:r>
              <a:rPr b="1" lang="en" sz="1800">
                <a:latin typeface="Open Sans"/>
                <a:ea typeface="Open Sans"/>
                <a:cs typeface="Open Sans"/>
                <a:sym typeface="Open Sans"/>
              </a:rPr>
              <a:t>I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Основы техники акварели I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1" name="Google Shape;61;p13"/>
          <p:cNvSpPr txBox="1"/>
          <p:nvPr/>
        </p:nvSpPr>
        <p:spPr>
          <a:xfrm>
            <a:off x="457200" y="6857995"/>
            <a:ext cx="3429000" cy="274306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D0E0E3"/>
                </a:highlight>
                <a:latin typeface="Open Sans"/>
                <a:ea typeface="Open Sans"/>
                <a:cs typeface="Open Sans"/>
                <a:sym typeface="Open Sans"/>
              </a:rPr>
              <a:t>Lines</a:t>
            </a:r>
            <a:endParaRPr b="1" sz="1500">
              <a:solidFill>
                <a:schemeClr val="dk1"/>
              </a:solidFill>
              <a:highlight>
                <a:srgbClr val="D0E0E3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highlight>
                  <a:srgbClr val="D0E0E3"/>
                </a:highlight>
                <a:latin typeface="Open Sans"/>
                <a:ea typeface="Open Sans"/>
                <a:cs typeface="Open Sans"/>
                <a:sym typeface="Open Sans"/>
              </a:rPr>
              <a:t>Линии</a:t>
            </a:r>
            <a:endParaRPr sz="1500">
              <a:solidFill>
                <a:schemeClr val="dk1"/>
              </a:solidFill>
              <a:highlight>
                <a:srgbClr val="D0E0E3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0E0E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Add paint to dry paper using thick/thin and short/long lines.</a:t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0E0E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Добавьте краску на сухую бумагу, используя толстые/тонкие и короткие/длинные линии.</a:t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0E0E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Mix different colours while you work. </a:t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0E0E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Смешивайте разные цвета во время работы</a:t>
            </a:r>
            <a:endParaRPr sz="1100">
              <a:solidFill>
                <a:schemeClr val="dk1"/>
              </a:solidFill>
              <a:highlight>
                <a:srgbClr val="D0E0E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62" name="Google Shape;62;p13"/>
          <p:cNvSpPr/>
          <p:nvPr/>
        </p:nvSpPr>
        <p:spPr>
          <a:xfrm>
            <a:off x="3886200" y="91780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13"/>
          <p:cNvSpPr/>
          <p:nvPr/>
        </p:nvSpPr>
        <p:spPr>
          <a:xfrm>
            <a:off x="457200" y="388790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p13"/>
          <p:cNvSpPr/>
          <p:nvPr/>
        </p:nvSpPr>
        <p:spPr>
          <a:xfrm>
            <a:off x="3886200" y="685785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14"/>
          <p:cNvPicPr preferRelativeResize="0"/>
          <p:nvPr/>
        </p:nvPicPr>
        <p:blipFill rotWithShape="1">
          <a:blip r:embed="rId3">
            <a:alphaModFix/>
          </a:blip>
          <a:srcRect b="4476" l="49267" r="7114" t="68883"/>
          <a:stretch/>
        </p:blipFill>
        <p:spPr>
          <a:xfrm>
            <a:off x="457200" y="6862638"/>
            <a:ext cx="3428999" cy="2733757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4"/>
          <p:cNvPicPr preferRelativeResize="0"/>
          <p:nvPr/>
        </p:nvPicPr>
        <p:blipFill rotWithShape="1">
          <a:blip r:embed="rId3">
            <a:alphaModFix/>
          </a:blip>
          <a:srcRect b="34431" l="6381" r="50000" t="38928"/>
          <a:stretch/>
        </p:blipFill>
        <p:spPr>
          <a:xfrm>
            <a:off x="3886200" y="3897188"/>
            <a:ext cx="3428999" cy="2733757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4"/>
          <p:cNvSpPr txBox="1"/>
          <p:nvPr/>
        </p:nvSpPr>
        <p:spPr>
          <a:xfrm>
            <a:off x="3886200" y="3887902"/>
            <a:ext cx="3429000" cy="274306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D9EAD3"/>
                </a:highlight>
                <a:latin typeface="Open Sans"/>
                <a:ea typeface="Open Sans"/>
                <a:cs typeface="Open Sans"/>
                <a:sym typeface="Open Sans"/>
              </a:rPr>
              <a:t>Flooding (for smoothness)</a:t>
            </a:r>
            <a:endParaRPr b="1" sz="1500">
              <a:solidFill>
                <a:schemeClr val="dk1"/>
              </a:solidFill>
              <a:highlight>
                <a:srgbClr val="D9EAD3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highlight>
                  <a:srgbClr val="D9EAD3"/>
                </a:highlight>
                <a:latin typeface="Open Sans"/>
                <a:ea typeface="Open Sans"/>
                <a:cs typeface="Open Sans"/>
                <a:sym typeface="Open Sans"/>
              </a:rPr>
              <a:t>Заливка (для плавности)</a:t>
            </a:r>
            <a:endParaRPr sz="1500">
              <a:solidFill>
                <a:schemeClr val="dk1"/>
              </a:solidFill>
              <a:highlight>
                <a:srgbClr val="D9EAD3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9EAD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9EAD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Paint the box carefully and quickly with a layer of clean water. Then add paint and lightly smooth it out. </a:t>
            </a:r>
            <a:br>
              <a:rPr lang="en" sz="1100">
                <a:solidFill>
                  <a:schemeClr val="dk1"/>
                </a:solidFill>
                <a:highlight>
                  <a:srgbClr val="D9EAD3"/>
                </a:highlight>
                <a:latin typeface="Open Sans Light"/>
                <a:ea typeface="Open Sans Light"/>
                <a:cs typeface="Open Sans Light"/>
                <a:sym typeface="Open Sans Light"/>
              </a:rPr>
            </a:br>
            <a:endParaRPr sz="1100">
              <a:solidFill>
                <a:schemeClr val="dk1"/>
              </a:solidFill>
              <a:highlight>
                <a:srgbClr val="D9EAD3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9EAD3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Аккуратно и быстро покрасьте коробку слоем чистой воды, затем добавьте краску и слегка разгладьте.</a:t>
            </a:r>
            <a:endParaRPr b="1" sz="1100">
              <a:solidFill>
                <a:schemeClr val="dk1"/>
              </a:solidFill>
              <a:highlight>
                <a:srgbClr val="D9EAD3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2" name="Google Shape;72;p14"/>
          <p:cNvSpPr txBox="1"/>
          <p:nvPr/>
        </p:nvSpPr>
        <p:spPr>
          <a:xfrm>
            <a:off x="457200" y="6857995"/>
            <a:ext cx="3429000" cy="274306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D9D2E9"/>
                </a:highlight>
                <a:latin typeface="Open Sans"/>
                <a:ea typeface="Open Sans"/>
                <a:cs typeface="Open Sans"/>
                <a:sym typeface="Open Sans"/>
              </a:rPr>
              <a:t>Wet-on-wet</a:t>
            </a:r>
            <a:endParaRPr b="1" sz="1500">
              <a:solidFill>
                <a:schemeClr val="dk1"/>
              </a:solidFill>
              <a:highlight>
                <a:srgbClr val="D9D2E9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highlight>
                  <a:srgbClr val="D9D2E9"/>
                </a:highlight>
                <a:latin typeface="Open Sans"/>
                <a:ea typeface="Open Sans"/>
                <a:cs typeface="Open Sans"/>
                <a:sym typeface="Open Sans"/>
              </a:rPr>
              <a:t>Мокрый по мокрому</a:t>
            </a:r>
            <a:endParaRPr sz="1500">
              <a:solidFill>
                <a:schemeClr val="dk1"/>
              </a:solidFill>
              <a:highlight>
                <a:srgbClr val="D9D2E9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Put down an area of wet paint, and then add areas of different colours before it dries.</a:t>
            </a:r>
            <a:b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</a:b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D9D2E9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Нанесите участок влажной краски, а затем добавьте участки разных цветов, прежде чем она высохнет.</a:t>
            </a:r>
            <a:endParaRPr sz="1100">
              <a:solidFill>
                <a:schemeClr val="dk1"/>
              </a:solidFill>
              <a:highlight>
                <a:srgbClr val="D9D2E9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pic>
        <p:nvPicPr>
          <p:cNvPr id="73" name="Google Shape;73;p14"/>
          <p:cNvPicPr preferRelativeResize="0"/>
          <p:nvPr/>
        </p:nvPicPr>
        <p:blipFill rotWithShape="1">
          <a:blip r:embed="rId3">
            <a:alphaModFix/>
          </a:blip>
          <a:srcRect b="63603" l="50881" r="5500" t="9756"/>
          <a:stretch/>
        </p:blipFill>
        <p:spPr>
          <a:xfrm>
            <a:off x="457200" y="927175"/>
            <a:ext cx="3428999" cy="2733757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4"/>
          <p:cNvSpPr txBox="1"/>
          <p:nvPr/>
        </p:nvSpPr>
        <p:spPr>
          <a:xfrm>
            <a:off x="457200" y="917868"/>
            <a:ext cx="3429000" cy="274306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highlight>
                  <a:srgbClr val="FCE5CD"/>
                </a:highlight>
                <a:latin typeface="Open Sans"/>
                <a:ea typeface="Open Sans"/>
                <a:cs typeface="Open Sans"/>
                <a:sym typeface="Open Sans"/>
              </a:rPr>
              <a:t>Dry brush</a:t>
            </a:r>
            <a:endParaRPr b="1" sz="1500">
              <a:solidFill>
                <a:schemeClr val="dk1"/>
              </a:solidFill>
              <a:highlight>
                <a:srgbClr val="FCE5CD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highlight>
                  <a:srgbClr val="FCE5CD"/>
                </a:highlight>
                <a:latin typeface="Open Sans"/>
                <a:ea typeface="Open Sans"/>
                <a:cs typeface="Open Sans"/>
                <a:sym typeface="Open Sans"/>
              </a:rPr>
              <a:t>Сухая кисть</a:t>
            </a:r>
            <a:endParaRPr sz="1500">
              <a:solidFill>
                <a:schemeClr val="dk1"/>
              </a:solidFill>
              <a:highlight>
                <a:srgbClr val="FCE5CD"/>
              </a:highlight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CE5CD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Use scrap paper or paper towel to get the extra paint off of your brush, then make scratchy lines on dry paper</a:t>
            </a:r>
            <a:br>
              <a:rPr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</a:br>
            <a:endParaRPr sz="1100">
              <a:solidFill>
                <a:schemeClr val="dk1"/>
              </a:solidFill>
              <a:highlight>
                <a:srgbClr val="FCE5CD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Используйте ненужную бумагу или бумажное полотенце, чтобы удалить лишнюю краску с кисти, а затем нарисуйте царапины на сухой бумаге.</a:t>
            </a:r>
            <a:endParaRPr sz="1100">
              <a:solidFill>
                <a:schemeClr val="dk1"/>
              </a:solidFill>
              <a:highlight>
                <a:srgbClr val="FCE5CD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highlight>
                <a:srgbClr val="FCE5CD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Mix different colours while you work. </a:t>
            </a:r>
            <a:br>
              <a:rPr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</a:br>
            <a:endParaRPr sz="1100">
              <a:solidFill>
                <a:schemeClr val="dk1"/>
              </a:solidFill>
              <a:highlight>
                <a:srgbClr val="FCE5CD"/>
              </a:highlight>
              <a:latin typeface="Open Sans Light"/>
              <a:ea typeface="Open Sans Light"/>
              <a:cs typeface="Open Sans Light"/>
              <a:sym typeface="Open Sans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highlight>
                  <a:srgbClr val="FCE5CD"/>
                </a:highlight>
                <a:latin typeface="Open Sans Light"/>
                <a:ea typeface="Open Sans Light"/>
                <a:cs typeface="Open Sans Light"/>
                <a:sym typeface="Open Sans Light"/>
              </a:rPr>
              <a:t>Смешивайте разные цвета во время работы</a:t>
            </a:r>
            <a:endParaRPr b="1" sz="1100">
              <a:solidFill>
                <a:schemeClr val="dk1"/>
              </a:solidFill>
              <a:highlight>
                <a:srgbClr val="FCE5CD"/>
              </a:highlight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5" name="Google Shape;75;p14"/>
          <p:cNvSpPr/>
          <p:nvPr/>
        </p:nvSpPr>
        <p:spPr>
          <a:xfrm>
            <a:off x="3886200" y="91780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14"/>
          <p:cNvSpPr/>
          <p:nvPr/>
        </p:nvSpPr>
        <p:spPr>
          <a:xfrm>
            <a:off x="457200" y="388790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p14"/>
          <p:cNvSpPr/>
          <p:nvPr/>
        </p:nvSpPr>
        <p:spPr>
          <a:xfrm>
            <a:off x="3886200" y="6857850"/>
            <a:ext cx="3429000" cy="27432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14"/>
          <p:cNvSpPr txBox="1"/>
          <p:nvPr/>
        </p:nvSpPr>
        <p:spPr>
          <a:xfrm>
            <a:off x="457200" y="325600"/>
            <a:ext cx="68580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457200" lvl="0" marL="36576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Name: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9" name="Google Shape;79;p14"/>
          <p:cNvSpPr txBox="1"/>
          <p:nvPr/>
        </p:nvSpPr>
        <p:spPr>
          <a:xfrm>
            <a:off x="457200" y="331784"/>
            <a:ext cx="68580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Watercolour </a:t>
            </a:r>
            <a:r>
              <a:rPr b="1" lang="en" sz="1800">
                <a:latin typeface="Open Sans"/>
                <a:ea typeface="Open Sans"/>
                <a:cs typeface="Open Sans"/>
                <a:sym typeface="Open Sans"/>
              </a:rPr>
              <a:t>technique basics II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Open Sans"/>
                <a:ea typeface="Open Sans"/>
                <a:cs typeface="Open Sans"/>
                <a:sym typeface="Open Sans"/>
              </a:rPr>
              <a:t>Основы техники акварели II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